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6" r:id="rId3"/>
    <p:sldId id="278" r:id="rId4"/>
    <p:sldId id="285" r:id="rId5"/>
    <p:sldId id="286" r:id="rId6"/>
    <p:sldId id="287" r:id="rId7"/>
    <p:sldId id="288" r:id="rId8"/>
    <p:sldId id="296" r:id="rId9"/>
    <p:sldId id="289" r:id="rId10"/>
    <p:sldId id="291" r:id="rId11"/>
    <p:sldId id="292" r:id="rId12"/>
    <p:sldId id="293" r:id="rId13"/>
    <p:sldId id="295" r:id="rId14"/>
    <p:sldId id="294" r:id="rId15"/>
  </p:sldIdLst>
  <p:sldSz cx="12192000" cy="6858000"/>
  <p:notesSz cx="6858000" cy="9144000"/>
  <p:defaultTextStyle>
    <a:defPPr>
      <a:defRPr lang="he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50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ABF1-8D04-40B1-89C6-E36238EFAC84}" type="datetimeFigureOut">
              <a:rPr lang="he-IL" smtClean="0"/>
              <a:t>י"ט/חשון/תשע"ח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9E72-BF4B-425B-B800-FDC965C541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1906566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ABF1-8D04-40B1-89C6-E36238EFAC84}" type="datetimeFigureOut">
              <a:rPr lang="he-IL" smtClean="0"/>
              <a:t>י"ט/חשון/תשע"ח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9E72-BF4B-425B-B800-FDC965C541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050438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ABF1-8D04-40B1-89C6-E36238EFAC84}" type="datetimeFigureOut">
              <a:rPr lang="he-IL" smtClean="0"/>
              <a:t>י"ט/חשון/תשע"ח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9E72-BF4B-425B-B800-FDC965C541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6426781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ABF1-8D04-40B1-89C6-E36238EFAC84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י"ט/חשון/תשע"ח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9E72-BF4B-425B-B800-FDC965C54156}" type="slidenum">
              <a:rPr lang="he-IL" smtClean="0">
                <a:solidFill>
                  <a:prstClr val="white"/>
                </a:solidFill>
              </a:rPr>
              <a:pPr/>
              <a:t>‹#›</a:t>
            </a:fld>
            <a:endParaRPr lang="he-I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6546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ABF1-8D04-40B1-89C6-E36238EFAC84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י"ט/חשון/תשע"ח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9E72-BF4B-425B-B800-FDC965C54156}" type="slidenum">
              <a:rPr lang="he-IL" smtClean="0">
                <a:solidFill>
                  <a:prstClr val="white"/>
                </a:solidFill>
              </a:rPr>
              <a:pPr/>
              <a:t>‹#›</a:t>
            </a:fld>
            <a:endParaRPr lang="he-I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10044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ABF1-8D04-40B1-89C6-E36238EFAC84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י"ט/חשון/תשע"ח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9E72-BF4B-425B-B800-FDC965C54156}" type="slidenum">
              <a:rPr lang="he-IL" smtClean="0">
                <a:solidFill>
                  <a:prstClr val="white"/>
                </a:solidFill>
              </a:rPr>
              <a:pPr/>
              <a:t>‹#›</a:t>
            </a:fld>
            <a:endParaRPr lang="he-I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64866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ABF1-8D04-40B1-89C6-E36238EFAC84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י"ט/חשון/תשע"ח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9E72-BF4B-425B-B800-FDC965C54156}" type="slidenum">
              <a:rPr lang="he-IL" smtClean="0">
                <a:solidFill>
                  <a:prstClr val="white"/>
                </a:solidFill>
              </a:rPr>
              <a:pPr/>
              <a:t>‹#›</a:t>
            </a:fld>
            <a:endParaRPr lang="he-I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73361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ABF1-8D04-40B1-89C6-E36238EFAC84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י"ט/חשון/תשע"ח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9E72-BF4B-425B-B800-FDC965C54156}" type="slidenum">
              <a:rPr lang="he-IL" smtClean="0">
                <a:solidFill>
                  <a:prstClr val="white"/>
                </a:solidFill>
              </a:rPr>
              <a:pPr/>
              <a:t>‹#›</a:t>
            </a:fld>
            <a:endParaRPr lang="he-I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26030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ABF1-8D04-40B1-89C6-E36238EFAC84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י"ט/חשון/תשע"ח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9E72-BF4B-425B-B800-FDC965C54156}" type="slidenum">
              <a:rPr lang="he-IL" smtClean="0">
                <a:solidFill>
                  <a:prstClr val="white"/>
                </a:solidFill>
              </a:rPr>
              <a:pPr/>
              <a:t>‹#›</a:t>
            </a:fld>
            <a:endParaRPr lang="he-I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3943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ABF1-8D04-40B1-89C6-E36238EFAC84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י"ט/חשון/תשע"ח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54A5"/>
                </a:solidFill>
              </a:defRPr>
            </a:lvl1pPr>
          </a:lstStyle>
          <a:p>
            <a:fld id="{52689E72-BF4B-425B-B800-FDC965C54156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6860744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ABF1-8D04-40B1-89C6-E36238EFAC84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י"ט/חשון/תשע"ח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9E72-BF4B-425B-B800-FDC965C54156}" type="slidenum">
              <a:rPr lang="he-IL" smtClean="0">
                <a:solidFill>
                  <a:prstClr val="white"/>
                </a:solidFill>
              </a:rPr>
              <a:pPr/>
              <a:t>‹#›</a:t>
            </a:fld>
            <a:endParaRPr lang="he-I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3371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ABF1-8D04-40B1-89C6-E36238EFAC84}" type="datetimeFigureOut">
              <a:rPr lang="he-IL" smtClean="0"/>
              <a:t>י"ט/חשון/תשע"ח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9E72-BF4B-425B-B800-FDC965C541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000909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ABF1-8D04-40B1-89C6-E36238EFAC84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י"ט/חשון/תשע"ח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9E72-BF4B-425B-B800-FDC965C54156}" type="slidenum">
              <a:rPr lang="he-IL" smtClean="0">
                <a:solidFill>
                  <a:prstClr val="white"/>
                </a:solidFill>
              </a:rPr>
              <a:pPr/>
              <a:t>‹#›</a:t>
            </a:fld>
            <a:endParaRPr lang="he-I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8419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ABF1-8D04-40B1-89C6-E36238EFAC84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י"ט/חשון/תשע"ח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9E72-BF4B-425B-B800-FDC965C54156}" type="slidenum">
              <a:rPr lang="he-IL" smtClean="0">
                <a:solidFill>
                  <a:prstClr val="white"/>
                </a:solidFill>
              </a:rPr>
              <a:pPr/>
              <a:t>‹#›</a:t>
            </a:fld>
            <a:endParaRPr lang="he-I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5136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ABF1-8D04-40B1-89C6-E36238EFAC84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י"ט/חשון/תשע"ח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9E72-BF4B-425B-B800-FDC965C54156}" type="slidenum">
              <a:rPr lang="he-IL" smtClean="0">
                <a:solidFill>
                  <a:prstClr val="white"/>
                </a:solidFill>
              </a:rPr>
              <a:pPr/>
              <a:t>‹#›</a:t>
            </a:fld>
            <a:endParaRPr lang="he-I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06285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ABF1-8D04-40B1-89C6-E36238EFAC84}" type="datetimeFigureOut">
              <a:rPr lang="he-IL" smtClean="0"/>
              <a:t>י"ט/חשון/תשע"ח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9E72-BF4B-425B-B800-FDC965C541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4847896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ABF1-8D04-40B1-89C6-E36238EFAC84}" type="datetimeFigureOut">
              <a:rPr lang="he-IL" smtClean="0"/>
              <a:t>י"ט/חשון/תשע"ח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9E72-BF4B-425B-B800-FDC965C541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557113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ABF1-8D04-40B1-89C6-E36238EFAC84}" type="datetimeFigureOut">
              <a:rPr lang="he-IL" smtClean="0"/>
              <a:t>י"ט/חשון/תשע"ח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9E72-BF4B-425B-B800-FDC965C541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1233718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ABF1-8D04-40B1-89C6-E36238EFAC84}" type="datetimeFigureOut">
              <a:rPr lang="he-IL" smtClean="0"/>
              <a:t>י"ט/חשון/תשע"ח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9E72-BF4B-425B-B800-FDC965C541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8893479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ABF1-8D04-40B1-89C6-E36238EFAC84}" type="datetimeFigureOut">
              <a:rPr lang="he-IL" smtClean="0"/>
              <a:t>י"ט/חשון/תשע"ח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54A5"/>
                </a:solidFill>
              </a:defRPr>
            </a:lvl1pPr>
          </a:lstStyle>
          <a:p>
            <a:fld id="{52689E72-BF4B-425B-B800-FDC965C54156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85568010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ABF1-8D04-40B1-89C6-E36238EFAC84}" type="datetimeFigureOut">
              <a:rPr lang="he-IL" smtClean="0"/>
              <a:t>י"ט/חשון/תשע"ח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9E72-BF4B-425B-B800-FDC965C541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4642701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ABF1-8D04-40B1-89C6-E36238EFAC84}" type="datetimeFigureOut">
              <a:rPr lang="he-IL" smtClean="0"/>
              <a:t>י"ט/חשון/תשע"ח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9E72-BF4B-425B-B800-FDC965C541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7265055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6ABF1-8D04-40B1-89C6-E36238EFAC84}" type="datetimeFigureOut">
              <a:rPr lang="he-IL" smtClean="0"/>
              <a:t>י"ט/חשון/תשע"ח</a:t>
            </a:fld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2689E72-BF4B-425B-B800-FDC965C54156}" type="slidenum">
              <a:rPr lang="he-IL" smtClean="0"/>
              <a:pPr/>
              <a:t>‹#›</a:t>
            </a:fld>
            <a:endParaRPr lang="he-IL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0770" y="226682"/>
            <a:ext cx="1353030" cy="1019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482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6ABF1-8D04-40B1-89C6-E36238EFAC84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י"ט/חשון/תשע"ח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2689E72-BF4B-425B-B800-FDC965C54156}" type="slidenum">
              <a:rPr lang="he-IL" smtClean="0">
                <a:solidFill>
                  <a:prstClr val="white"/>
                </a:solidFill>
              </a:rPr>
              <a:pPr/>
              <a:t>‹#›</a:t>
            </a:fld>
            <a:endParaRPr lang="he-IL" dirty="0">
              <a:solidFill>
                <a:prstClr val="white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0770" y="226682"/>
            <a:ext cx="1353030" cy="1019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574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g"/><Relationship Id="rId4" Type="http://schemas.openxmlformats.org/officeDocument/2006/relationships/image" Target="../media/image4.jpe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hyperlink" Target="http://www.dira.gov.il/odot/Pages/mifrat.aspx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ra.moch.gov.il/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ch.gov.il/siyua_bediyur/mashkanta/Pages/siyua_lemishpachot_vatikot.aspx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2688" y="5723346"/>
            <a:ext cx="1191384" cy="657983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8803502" y="5661248"/>
            <a:ext cx="820891" cy="818698"/>
            <a:chOff x="6847453" y="5703296"/>
            <a:chExt cx="820891" cy="818698"/>
          </a:xfrm>
        </p:grpSpPr>
        <p:pic>
          <p:nvPicPr>
            <p:cNvPr id="24" name="Picture 23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587" r="51934" b="62573"/>
            <a:stretch/>
          </p:blipFill>
          <p:spPr>
            <a:xfrm>
              <a:off x="6948264" y="5703296"/>
              <a:ext cx="573338" cy="678032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6847453" y="6271428"/>
              <a:ext cx="820891" cy="25056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000" dirty="0">
                  <a:solidFill>
                    <a:srgbClr val="004A8F"/>
                  </a:solidFill>
                </a:rPr>
                <a:t>משרד האוצר</a:t>
              </a:r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9922" y="5808740"/>
            <a:ext cx="1539855" cy="57258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51435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202" y="125707"/>
            <a:ext cx="5628405" cy="571437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4" r="3585" b="31051"/>
          <a:stretch/>
        </p:blipFill>
        <p:spPr>
          <a:xfrm>
            <a:off x="0" y="3598877"/>
            <a:ext cx="12192000" cy="3330858"/>
          </a:xfrm>
          <a:prstGeom prst="rect">
            <a:avLst/>
          </a:prstGeom>
        </p:spPr>
      </p:pic>
      <p:sp>
        <p:nvSpPr>
          <p:cNvPr id="11" name="Oval 10"/>
          <p:cNvSpPr/>
          <p:nvPr/>
        </p:nvSpPr>
        <p:spPr>
          <a:xfrm>
            <a:off x="9026657" y="-1110021"/>
            <a:ext cx="3925572" cy="3925572"/>
          </a:xfrm>
          <a:prstGeom prst="ellipse">
            <a:avLst/>
          </a:prstGeom>
          <a:solidFill>
            <a:srgbClr val="FEFEFE">
              <a:alpha val="60000"/>
            </a:srgbClr>
          </a:solidFill>
          <a:ln>
            <a:noFill/>
          </a:ln>
          <a:effectLst>
            <a:softEdge rad="876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9566" y="299329"/>
            <a:ext cx="1457379" cy="1097893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1523999" y="6093296"/>
            <a:ext cx="9144001" cy="769326"/>
          </a:xfrm>
          <a:prstGeom prst="rect">
            <a:avLst/>
          </a:prstGeom>
          <a:solidFill>
            <a:srgbClr val="005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grpSp>
        <p:nvGrpSpPr>
          <p:cNvPr id="5" name="Group 4"/>
          <p:cNvGrpSpPr/>
          <p:nvPr/>
        </p:nvGrpSpPr>
        <p:grpSpPr>
          <a:xfrm>
            <a:off x="-93306" y="6118698"/>
            <a:ext cx="12285306" cy="769326"/>
            <a:chOff x="0" y="6044050"/>
            <a:chExt cx="12285306" cy="769326"/>
          </a:xfrm>
        </p:grpSpPr>
        <p:sp>
          <p:nvSpPr>
            <p:cNvPr id="27" name="Rectangle 26"/>
            <p:cNvSpPr/>
            <p:nvPr/>
          </p:nvSpPr>
          <p:spPr>
            <a:xfrm>
              <a:off x="0" y="6044050"/>
              <a:ext cx="12285306" cy="76932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grpSp>
          <p:nvGrpSpPr>
            <p:cNvPr id="28" name="Group 27"/>
            <p:cNvGrpSpPr/>
            <p:nvPr/>
          </p:nvGrpSpPr>
          <p:grpSpPr>
            <a:xfrm>
              <a:off x="3185925" y="6093296"/>
              <a:ext cx="5992092" cy="648072"/>
              <a:chOff x="1763688" y="6093296"/>
              <a:chExt cx="5968261" cy="648072"/>
            </a:xfrm>
          </p:grpSpPr>
          <p:pic>
            <p:nvPicPr>
              <p:cNvPr id="29" name="Picture 28"/>
              <p:cNvPicPr>
                <a:picLocks noChangeAspect="1"/>
              </p:cNvPicPr>
              <p:nvPr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9034"/>
              <a:stretch/>
            </p:blipFill>
            <p:spPr>
              <a:xfrm>
                <a:off x="6394069" y="6093439"/>
                <a:ext cx="1337880" cy="647929"/>
              </a:xfrm>
              <a:prstGeom prst="rect">
                <a:avLst/>
              </a:prstGeom>
            </p:spPr>
          </p:pic>
          <p:pic>
            <p:nvPicPr>
              <p:cNvPr id="30" name="Picture 29"/>
              <p:cNvPicPr>
                <a:picLocks noChangeAspect="1"/>
              </p:cNvPicPr>
              <p:nvPr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4902" r="34132"/>
              <a:stretch/>
            </p:blipFill>
            <p:spPr>
              <a:xfrm>
                <a:off x="4148524" y="6093439"/>
                <a:ext cx="1337880" cy="647929"/>
              </a:xfrm>
              <a:prstGeom prst="rect">
                <a:avLst/>
              </a:prstGeom>
            </p:spPr>
          </p:pic>
          <p:pic>
            <p:nvPicPr>
              <p:cNvPr id="31" name="Picture 30"/>
              <p:cNvPicPr>
                <a:picLocks noChangeAspect="1"/>
              </p:cNvPicPr>
              <p:nvPr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-1845" r="70879"/>
              <a:stretch/>
            </p:blipFill>
            <p:spPr>
              <a:xfrm>
                <a:off x="1763688" y="6093296"/>
                <a:ext cx="1337880" cy="647929"/>
              </a:xfrm>
              <a:prstGeom prst="rect">
                <a:avLst/>
              </a:prstGeom>
            </p:spPr>
          </p:pic>
        </p:grpSp>
      </p:grpSp>
      <p:sp>
        <p:nvSpPr>
          <p:cNvPr id="6" name="Rectangle 5"/>
          <p:cNvSpPr/>
          <p:nvPr/>
        </p:nvSpPr>
        <p:spPr>
          <a:xfrm>
            <a:off x="2056700" y="4385287"/>
            <a:ext cx="796474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5000" b="1" dirty="0">
                <a:solidFill>
                  <a:schemeClr val="bg1"/>
                </a:solidFill>
              </a:rPr>
              <a:t>ברוכים הבאים לכנס הסברה </a:t>
            </a:r>
          </a:p>
        </p:txBody>
      </p:sp>
    </p:spTree>
    <p:extLst>
      <p:ext uri="{BB962C8B-B14F-4D97-AF65-F5344CB8AC3E}">
        <p14:creationId xmlns:p14="http://schemas.microsoft.com/office/powerpoint/2010/main" val="3551184819"/>
      </p:ext>
    </p:extLst>
  </p:cSld>
  <p:clrMapOvr>
    <a:masterClrMapping/>
  </p:clrMapOvr>
  <p:transition spd="slow" advTm="6112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-142613" y="-1634590"/>
            <a:ext cx="9517348" cy="2865184"/>
            <a:chOff x="-142613" y="-1634590"/>
            <a:chExt cx="9517348" cy="2865184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374735" cy="1230594"/>
            </a:xfrm>
            <a:prstGeom prst="rect">
              <a:avLst/>
            </a:prstGeom>
            <a:solidFill>
              <a:srgbClr val="005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2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152" t="-57853" r="24205" b="57788"/>
            <a:stretch/>
          </p:blipFill>
          <p:spPr>
            <a:xfrm>
              <a:off x="-142613" y="-1634590"/>
              <a:ext cx="9517348" cy="2858984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 flipV="1">
            <a:off x="0" y="6793908"/>
            <a:ext cx="12192000" cy="640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כותרת 2"/>
          <p:cNvSpPr txBox="1">
            <a:spLocks/>
          </p:cNvSpPr>
          <p:nvPr/>
        </p:nvSpPr>
        <p:spPr>
          <a:xfrm>
            <a:off x="513708" y="574201"/>
            <a:ext cx="8850753" cy="1028568"/>
          </a:xfrm>
          <a:prstGeom prst="rect">
            <a:avLst/>
          </a:prstGeom>
        </p:spPr>
        <p:txBody>
          <a:bodyPr>
            <a:noAutofit/>
          </a:bodyPr>
          <a:lstStyle/>
          <a:p>
            <a:pPr algn="r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</a:pPr>
            <a:r>
              <a:rPr lang="he-IL" sz="4200" b="1" dirty="0">
                <a:solidFill>
                  <a:schemeClr val="bg1"/>
                </a:solidFill>
              </a:rPr>
              <a:t>המפרט הטכני של דירת מחיר למשתכן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15615" y="1484784"/>
            <a:ext cx="8293841" cy="477053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800" b="1" dirty="0">
                <a:solidFill>
                  <a:srgbClr val="0054A5"/>
                </a:solidFill>
              </a:rPr>
              <a:t>משרד הבינוי והשיכון הגדיר מפרט איכותי ומחייב לבניית הדירה שלכם.</a:t>
            </a:r>
          </a:p>
          <a:p>
            <a:pPr algn="r" rtl="1"/>
            <a:endParaRPr lang="he-IL" sz="2800" dirty="0"/>
          </a:p>
          <a:p>
            <a:pPr algn="r" rtl="1"/>
            <a:r>
              <a:rPr lang="he-IL" sz="2400" dirty="0">
                <a:solidFill>
                  <a:srgbClr val="00B0F0"/>
                </a:solidFill>
              </a:rPr>
              <a:t>רוכש הדירה רשאי לוותר על פריט מבין הפרטים הכלולים במפרט המחייב, והמפורטים להלן תמורת קבלת זיכוי כספי:</a:t>
            </a:r>
          </a:p>
          <a:p>
            <a:pPr algn="r" rtl="1"/>
            <a:endParaRPr lang="he-IL" sz="2400" dirty="0"/>
          </a:p>
          <a:p>
            <a:pPr marL="342900" indent="-34290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r>
              <a:rPr lang="he-IL" sz="2400" dirty="0"/>
              <a:t> ארון מטבח</a:t>
            </a:r>
          </a:p>
          <a:p>
            <a:pPr marL="457200" indent="-45720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r>
              <a:rPr lang="he-IL" sz="2400" dirty="0"/>
              <a:t>ארון אמבטיה (אם מופיע במפרט)</a:t>
            </a:r>
          </a:p>
          <a:p>
            <a:pPr marL="457200" indent="-45720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r>
              <a:rPr lang="he-IL" sz="2400" dirty="0"/>
              <a:t>סוללות למים (כיור, אמבטיה, מקלחת)</a:t>
            </a:r>
          </a:p>
          <a:p>
            <a:pPr marL="457200" indent="-45720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r>
              <a:rPr lang="he-IL" sz="2400" dirty="0"/>
              <a:t>נקודות מאור, בית תקע , נקודות טלפון</a:t>
            </a:r>
            <a:endParaRPr lang="en-US" sz="2400" dirty="0"/>
          </a:p>
          <a:p>
            <a:pPr marL="914400" lvl="1" indent="-457200" algn="r" rtl="1">
              <a:buFont typeface="Arial" panose="020B0604020202020204" pitchFamily="34" charset="0"/>
              <a:buChar char="•"/>
            </a:pPr>
            <a:endParaRPr lang="he-IL" sz="2400" dirty="0"/>
          </a:p>
          <a:p>
            <a:pPr algn="r" rtl="1"/>
            <a:endParaRPr lang="he-IL" sz="28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50" t="-134513" r="1" b="-713802"/>
          <a:stretch/>
        </p:blipFill>
        <p:spPr>
          <a:xfrm>
            <a:off x="1115615" y="3610110"/>
            <a:ext cx="8265623" cy="816471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1124179" y="5671336"/>
            <a:ext cx="8122563" cy="583986"/>
            <a:chOff x="1124179" y="5719682"/>
            <a:chExt cx="8122563" cy="56810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" name="Rectangle 1"/>
            <p:cNvSpPr/>
            <p:nvPr/>
          </p:nvSpPr>
          <p:spPr>
            <a:xfrm>
              <a:off x="1124179" y="5719682"/>
              <a:ext cx="8122563" cy="56810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r"/>
              <a:endParaRPr lang="en-US" dirty="0">
                <a:hlinkClick r:id="rId4"/>
              </a:endParaRPr>
            </a:p>
            <a:p>
              <a:pPr algn="ctr"/>
              <a:endParaRPr lang="he-IL" dirty="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3850541" y="5742011"/>
              <a:ext cx="5145832" cy="461665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r"/>
              <a:r>
                <a:rPr lang="en-US" sz="2400" dirty="0">
                  <a:solidFill>
                    <a:schemeClr val="bg1"/>
                  </a:solidFill>
                  <a:hlinkClick r:id="rId4"/>
                </a:rPr>
                <a:t>www.dira.gov.il/odot/Pages/mifrat.aspx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45" t="-148524" r="-2" b="-116947"/>
          <a:stretch/>
        </p:blipFill>
        <p:spPr>
          <a:xfrm>
            <a:off x="1115615" y="2506894"/>
            <a:ext cx="8293841" cy="315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00888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-142613" y="-1634590"/>
            <a:ext cx="9517348" cy="2865184"/>
            <a:chOff x="-142613" y="-1634590"/>
            <a:chExt cx="9517348" cy="2865184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374735" cy="1230594"/>
            </a:xfrm>
            <a:prstGeom prst="rect">
              <a:avLst/>
            </a:prstGeom>
            <a:solidFill>
              <a:srgbClr val="005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2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152" t="-57853" r="24205" b="57788"/>
            <a:stretch/>
          </p:blipFill>
          <p:spPr>
            <a:xfrm>
              <a:off x="-142613" y="-1634590"/>
              <a:ext cx="9517348" cy="2858984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 flipV="1">
            <a:off x="0" y="6793908"/>
            <a:ext cx="12192000" cy="640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כותרת 2"/>
          <p:cNvSpPr txBox="1">
            <a:spLocks/>
          </p:cNvSpPr>
          <p:nvPr/>
        </p:nvSpPr>
        <p:spPr>
          <a:xfrm>
            <a:off x="3080296" y="571510"/>
            <a:ext cx="6294438" cy="863503"/>
          </a:xfrm>
          <a:prstGeom prst="rect">
            <a:avLst/>
          </a:prstGeom>
        </p:spPr>
        <p:txBody>
          <a:bodyPr>
            <a:noAutofit/>
          </a:bodyPr>
          <a:lstStyle/>
          <a:p>
            <a:pPr algn="r" rtl="1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</a:pPr>
            <a:r>
              <a:rPr lang="he-IL" sz="4400" b="1" dirty="0">
                <a:solidFill>
                  <a:schemeClr val="bg1"/>
                </a:solidFill>
              </a:rPr>
              <a:t>ויתור על זכייה</a:t>
            </a:r>
            <a:endParaRPr lang="en-US" sz="4400" b="1" dirty="0">
              <a:solidFill>
                <a:schemeClr val="bg1"/>
              </a:solidFill>
            </a:endParaRPr>
          </a:p>
          <a:p>
            <a:pPr algn="r" rtl="1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4400" b="1" dirty="0">
                <a:solidFill>
                  <a:schemeClr val="bg1"/>
                </a:solidFill>
              </a:rPr>
              <a:t/>
            </a:r>
            <a:br>
              <a:rPr lang="en-US" sz="4400" b="1" dirty="0">
                <a:solidFill>
                  <a:schemeClr val="bg1"/>
                </a:solidFill>
              </a:rPr>
            </a:br>
            <a:endParaRPr lang="he-IL" sz="4400" b="1" dirty="0">
              <a:solidFill>
                <a:schemeClr val="bg1"/>
              </a:solidFill>
            </a:endParaRPr>
          </a:p>
        </p:txBody>
      </p:sp>
      <p:sp>
        <p:nvSpPr>
          <p:cNvPr id="17" name="מלבן 4"/>
          <p:cNvSpPr/>
          <p:nvPr/>
        </p:nvSpPr>
        <p:spPr>
          <a:xfrm>
            <a:off x="832207" y="1865474"/>
            <a:ext cx="1007679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r>
              <a:rPr lang="he-IL" sz="2200" dirty="0"/>
              <a:t>זוכה יהיה זכאי לרכוש דירה אחת בלבד. בקשות הרשמה נוספות של הזוכה </a:t>
            </a:r>
            <a:r>
              <a:rPr lang="he-IL" sz="2200" b="1" dirty="0">
                <a:solidFill>
                  <a:srgbClr val="C00000"/>
                </a:solidFill>
              </a:rPr>
              <a:t>יימחקו</a:t>
            </a:r>
            <a:r>
              <a:rPr lang="he-IL" sz="2200" dirty="0"/>
              <a:t> מרשימות ההגרלה ליחידות דיור אשר טרם הוגרלו ורשימות ההמתנה, ולא יאושרו לרישום נוסף.</a:t>
            </a:r>
            <a:r>
              <a:rPr lang="en-US" sz="2200" dirty="0"/>
              <a:t/>
            </a:r>
            <a:br>
              <a:rPr lang="en-US" sz="2200" dirty="0"/>
            </a:br>
            <a:endParaRPr lang="en-US" sz="2200" dirty="0"/>
          </a:p>
          <a:p>
            <a:pPr marL="342900" indent="-34290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r>
              <a:rPr lang="he-IL" sz="2200" b="1" dirty="0"/>
              <a:t>זוכה המבקש</a:t>
            </a:r>
            <a:r>
              <a:rPr lang="he-IL" sz="2200" b="1" dirty="0">
                <a:solidFill>
                  <a:srgbClr val="C00000"/>
                </a:solidFill>
              </a:rPr>
              <a:t> לוותר </a:t>
            </a:r>
            <a:r>
              <a:rPr lang="he-IL" sz="2200" b="1" dirty="0"/>
              <a:t>על זכייתו בהגרלה, יעשה זאת באמצעות אתר הרישום באזור האישי.  </a:t>
            </a:r>
            <a:r>
              <a:rPr lang="en-US" sz="2200" b="1" dirty="0">
                <a:hlinkClick r:id="rId3"/>
              </a:rPr>
              <a:t>www.dira.moch.gov.il</a:t>
            </a:r>
            <a:r>
              <a:rPr lang="en-US" sz="2200" b="1" dirty="0"/>
              <a:t/>
            </a:r>
            <a:br>
              <a:rPr lang="en-US" sz="2200" b="1" dirty="0"/>
            </a:br>
            <a:r>
              <a:rPr lang="he-IL" sz="2200" dirty="0"/>
              <a:t>לשימת לבכם, הרשמתכם בפרויקטים אחרים אליהם הייתם רשומים טרם זכייתכם בפרויקט זה לא תוחזר.</a:t>
            </a:r>
            <a:r>
              <a:rPr lang="en-US" sz="2200" dirty="0"/>
              <a:t/>
            </a:r>
            <a:br>
              <a:rPr lang="en-US" sz="2200" dirty="0"/>
            </a:br>
            <a:endParaRPr lang="en-US" sz="2200" dirty="0"/>
          </a:p>
          <a:p>
            <a:pPr marL="342900" indent="-34290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r>
              <a:rPr lang="he-IL" sz="2200" b="1" dirty="0">
                <a:solidFill>
                  <a:srgbClr val="C00000"/>
                </a:solidFill>
              </a:rPr>
              <a:t>זוכה מסדרה א' </a:t>
            </a:r>
            <a:r>
              <a:rPr lang="he-IL" sz="2200" dirty="0"/>
              <a:t>יהיה רשאי לוותר על זכייתו </a:t>
            </a:r>
            <a:r>
              <a:rPr lang="he-IL" sz="2200" b="1" dirty="0">
                <a:solidFill>
                  <a:srgbClr val="C00000"/>
                </a:solidFill>
              </a:rPr>
              <a:t>פעמיים בלבד</a:t>
            </a:r>
            <a:r>
              <a:rPr lang="he-IL" sz="2200" dirty="0"/>
              <a:t>. אם הזוכה יוותר על זכייתו בפעם השלישית, יימחק הזוכה מסדרה א' </a:t>
            </a:r>
            <a:r>
              <a:rPr lang="he-IL" sz="2200" b="1" dirty="0">
                <a:solidFill>
                  <a:srgbClr val="C00000"/>
                </a:solidFill>
              </a:rPr>
              <a:t>ויועבר לסדרה </a:t>
            </a:r>
            <a:r>
              <a:rPr lang="he-IL" sz="2200" b="1">
                <a:solidFill>
                  <a:srgbClr val="C00000"/>
                </a:solidFill>
              </a:rPr>
              <a:t>ב'.(נסגרה ב-24/9)</a:t>
            </a:r>
            <a:endParaRPr lang="en-US" sz="2200" b="1" dirty="0">
              <a:solidFill>
                <a:srgbClr val="C00000"/>
              </a:solidFill>
            </a:endParaRPr>
          </a:p>
          <a:p>
            <a:pPr algn="r" rtl="1">
              <a:buClr>
                <a:srgbClr val="0054A5"/>
              </a:buClr>
            </a:pPr>
            <a:r>
              <a:rPr lang="he-IL" sz="2200" dirty="0"/>
              <a:t> </a:t>
            </a:r>
            <a:endParaRPr lang="en-US" sz="2200" dirty="0"/>
          </a:p>
          <a:p>
            <a:pPr marL="342900" indent="-34290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r>
              <a:rPr lang="he-IL" sz="2200" dirty="0"/>
              <a:t>ביטול זכייתו של זוכה בהגרלה יבוצע עד 10 ימים מיום קבלת הודעת הוויתור.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51518610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-142613" y="-1634590"/>
            <a:ext cx="9517348" cy="2865184"/>
            <a:chOff x="-142613" y="-1634590"/>
            <a:chExt cx="9517348" cy="2865184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374735" cy="1230594"/>
            </a:xfrm>
            <a:prstGeom prst="rect">
              <a:avLst/>
            </a:prstGeom>
            <a:solidFill>
              <a:srgbClr val="005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2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152" t="-57853" r="24205" b="57788"/>
            <a:stretch/>
          </p:blipFill>
          <p:spPr>
            <a:xfrm>
              <a:off x="-142613" y="-1634590"/>
              <a:ext cx="9517348" cy="2858984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 flipV="1">
            <a:off x="0" y="6793908"/>
            <a:ext cx="12192000" cy="640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כותרת 2"/>
          <p:cNvSpPr txBox="1">
            <a:spLocks/>
          </p:cNvSpPr>
          <p:nvPr/>
        </p:nvSpPr>
        <p:spPr>
          <a:xfrm>
            <a:off x="3080296" y="571510"/>
            <a:ext cx="6294438" cy="863503"/>
          </a:xfrm>
          <a:prstGeom prst="rect">
            <a:avLst/>
          </a:prstGeom>
        </p:spPr>
        <p:txBody>
          <a:bodyPr>
            <a:noAutofit/>
          </a:bodyPr>
          <a:lstStyle/>
          <a:p>
            <a:pPr algn="r" rtl="1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</a:pPr>
            <a:r>
              <a:rPr lang="he-IL" sz="4400" b="1" dirty="0">
                <a:solidFill>
                  <a:schemeClr val="bg1"/>
                </a:solidFill>
              </a:rPr>
              <a:t>פיקוח ובקרה</a:t>
            </a:r>
            <a:endParaRPr lang="en-US" sz="4400" b="1" dirty="0">
              <a:solidFill>
                <a:schemeClr val="bg1"/>
              </a:solidFill>
            </a:endParaRPr>
          </a:p>
          <a:p>
            <a:pPr algn="r" rtl="1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4400" b="1" dirty="0">
                <a:solidFill>
                  <a:schemeClr val="bg1"/>
                </a:solidFill>
              </a:rPr>
              <a:t/>
            </a:r>
            <a:br>
              <a:rPr lang="en-US" sz="4400" b="1" dirty="0">
                <a:solidFill>
                  <a:schemeClr val="bg1"/>
                </a:solidFill>
              </a:rPr>
            </a:br>
            <a:endParaRPr lang="he-IL" sz="44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18720" y="3197826"/>
            <a:ext cx="4156014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000" b="1" dirty="0">
                <a:solidFill>
                  <a:srgbClr val="0054A5"/>
                </a:solidFill>
              </a:rPr>
              <a:t>דואר אלקטרוני: </a:t>
            </a:r>
            <a:r>
              <a:rPr lang="en-US" sz="2000" dirty="0"/>
              <a:t>https://forms.gov.il/globaldata/getsequence/gethtmlform.aspx?formtype=ContactUs@moch.gov.il</a:t>
            </a:r>
          </a:p>
          <a:p>
            <a:pPr algn="r" rtl="1"/>
            <a:endParaRPr lang="he-IL" sz="2000" b="1" dirty="0"/>
          </a:p>
          <a:p>
            <a:pPr algn="r" rtl="1"/>
            <a:endParaRPr lang="he-IL" sz="2000" dirty="0"/>
          </a:p>
        </p:txBody>
      </p:sp>
      <p:sp>
        <p:nvSpPr>
          <p:cNvPr id="11" name="מלבן 5"/>
          <p:cNvSpPr/>
          <p:nvPr/>
        </p:nvSpPr>
        <p:spPr>
          <a:xfrm>
            <a:off x="1150707" y="1203634"/>
            <a:ext cx="831374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he-IL" sz="3300" b="1" dirty="0">
                <a:solidFill>
                  <a:srgbClr val="0054A5"/>
                </a:solidFill>
              </a:rPr>
              <a:t>בכל שאלה ניתן לפנות למנהלת התכנית</a:t>
            </a:r>
          </a:p>
        </p:txBody>
      </p:sp>
      <p:sp>
        <p:nvSpPr>
          <p:cNvPr id="14" name="מלבן 6"/>
          <p:cNvSpPr/>
          <p:nvPr/>
        </p:nvSpPr>
        <p:spPr>
          <a:xfrm>
            <a:off x="-142613" y="3191682"/>
            <a:ext cx="536133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sz="2000" dirty="0"/>
              <a:t>אזור תעשייה לב השרון, כפר יונה, 40300</a:t>
            </a:r>
          </a:p>
          <a:p>
            <a:pPr algn="r" rtl="1"/>
            <a:r>
              <a:rPr lang="he-IL" sz="2000" b="1" dirty="0">
                <a:solidFill>
                  <a:srgbClr val="0054A5"/>
                </a:solidFill>
              </a:rPr>
              <a:t>מספר טלפון: </a:t>
            </a:r>
            <a:r>
              <a:rPr lang="he-IL" sz="2000" dirty="0"/>
              <a:t>09-8943059</a:t>
            </a:r>
          </a:p>
          <a:p>
            <a:pPr algn="r" rtl="1"/>
            <a:r>
              <a:rPr lang="he-IL" sz="2000" b="1" dirty="0">
                <a:solidFill>
                  <a:srgbClr val="0054A5"/>
                </a:solidFill>
              </a:rPr>
              <a:t>מספר פקס': </a:t>
            </a:r>
            <a:r>
              <a:rPr lang="he-IL" sz="2000" dirty="0"/>
              <a:t>09-8947448</a:t>
            </a:r>
          </a:p>
          <a:p>
            <a:pPr algn="r" rtl="1"/>
            <a:endParaRPr lang="he-IL" sz="2000" b="1" dirty="0"/>
          </a:p>
        </p:txBody>
      </p:sp>
      <p:sp>
        <p:nvSpPr>
          <p:cNvPr id="18" name="Rectangle 17"/>
          <p:cNvSpPr/>
          <p:nvPr/>
        </p:nvSpPr>
        <p:spPr>
          <a:xfrm>
            <a:off x="977996" y="2435922"/>
            <a:ext cx="8121287" cy="48380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he-IL" sz="2400" b="1" dirty="0"/>
              <a:t>פרטי קשר עם מנהלת התכנית - חברת </a:t>
            </a:r>
            <a:r>
              <a:rPr lang="he-IL" sz="2400" b="1" dirty="0" err="1"/>
              <a:t>י.ת.ב</a:t>
            </a:r>
            <a:r>
              <a:rPr lang="he-IL" sz="2400" b="1" dirty="0"/>
              <a:t> בע"מ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45" t="-148524" r="-2" b="-116947"/>
          <a:stretch/>
        </p:blipFill>
        <p:spPr>
          <a:xfrm>
            <a:off x="1268460" y="4663892"/>
            <a:ext cx="8131561" cy="31505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/>
          <a:srcRect r="86375"/>
          <a:stretch/>
        </p:blipFill>
        <p:spPr>
          <a:xfrm>
            <a:off x="1263721" y="4685076"/>
            <a:ext cx="1119883" cy="183687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4"/>
          <a:srcRect l="20875" t="-2202" r="56354" b="-1527"/>
          <a:stretch/>
        </p:blipFill>
        <p:spPr>
          <a:xfrm>
            <a:off x="3121632" y="4715839"/>
            <a:ext cx="1696949" cy="177871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4"/>
          <a:srcRect l="48045" t="-3356" r="30104" b="3356"/>
          <a:stretch/>
        </p:blipFill>
        <p:spPr>
          <a:xfrm>
            <a:off x="5334241" y="4798030"/>
            <a:ext cx="1674550" cy="171263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4"/>
          <a:srcRect l="74481" t="-3356" r="-2796" b="3356"/>
          <a:stretch/>
        </p:blipFill>
        <p:spPr>
          <a:xfrm>
            <a:off x="7769218" y="4798030"/>
            <a:ext cx="2208943" cy="174345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863667" y="3784600"/>
            <a:ext cx="1727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he-IL" sz="1600" b="1" dirty="0"/>
              <a:t>אנואר 0506247240</a:t>
            </a:r>
          </a:p>
        </p:txBody>
      </p:sp>
    </p:spTree>
    <p:extLst>
      <p:ext uri="{BB962C8B-B14F-4D97-AF65-F5344CB8AC3E}">
        <p14:creationId xmlns:p14="http://schemas.microsoft.com/office/powerpoint/2010/main" val="196629889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A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861847" y="111095"/>
            <a:ext cx="2119357" cy="1726251"/>
          </a:xfrm>
          <a:prstGeom prst="rect">
            <a:avLst/>
          </a:prstGeom>
          <a:solidFill>
            <a:srgbClr val="005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54723" y="5559733"/>
            <a:ext cx="21423557" cy="4948841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202497" y="2372156"/>
            <a:ext cx="3659976" cy="11449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</a:pPr>
            <a:r>
              <a:rPr lang="he-IL" sz="7200" b="1" dirty="0">
                <a:solidFill>
                  <a:schemeClr val="bg1"/>
                </a:solidFill>
              </a:rPr>
              <a:t>בהצלחה!</a:t>
            </a:r>
            <a:endParaRPr lang="en-US" sz="7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63005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A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89518" y="1729129"/>
            <a:ext cx="8690435" cy="32624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6400" b="1" dirty="0">
                <a:solidFill>
                  <a:schemeClr val="bg1"/>
                </a:solidFill>
              </a:rPr>
              <a:t>ברכות על זכייתכם בדירה </a:t>
            </a:r>
            <a:r>
              <a:rPr lang="en-US" sz="6000" b="1" dirty="0">
                <a:solidFill>
                  <a:schemeClr val="bg1"/>
                </a:solidFill>
              </a:rPr>
              <a:t/>
            </a:r>
            <a:br>
              <a:rPr lang="en-US" sz="6000" b="1" dirty="0">
                <a:solidFill>
                  <a:schemeClr val="bg1"/>
                </a:solidFill>
              </a:rPr>
            </a:br>
            <a:r>
              <a:rPr lang="he-IL" sz="5350" b="1" dirty="0">
                <a:solidFill>
                  <a:srgbClr val="00B0F0"/>
                </a:solidFill>
              </a:rPr>
              <a:t>במסגרת תכנית מחיר למשתכן</a:t>
            </a:r>
          </a:p>
          <a:p>
            <a:endParaRPr lang="he-IL" sz="8800" b="1" dirty="0">
              <a:solidFill>
                <a:srgbClr val="00206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1920593" y="3675189"/>
            <a:ext cx="121920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he-IL" sz="3300" b="1" dirty="0">
                <a:solidFill>
                  <a:schemeClr val="bg1"/>
                </a:solidFill>
              </a:rPr>
              <a:t>כל המידע  הדרוש לבחירת דירה, למימון ולרכישה   </a:t>
            </a:r>
          </a:p>
        </p:txBody>
      </p:sp>
      <p:sp>
        <p:nvSpPr>
          <p:cNvPr id="5" name="Rectangle 4"/>
          <p:cNvSpPr/>
          <p:nvPr/>
        </p:nvSpPr>
        <p:spPr>
          <a:xfrm>
            <a:off x="9861847" y="111095"/>
            <a:ext cx="2119357" cy="1726251"/>
          </a:xfrm>
          <a:prstGeom prst="rect">
            <a:avLst/>
          </a:prstGeom>
          <a:solidFill>
            <a:srgbClr val="005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68790" y="5545332"/>
            <a:ext cx="21423557" cy="494884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081867" y="4834467"/>
            <a:ext cx="56642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000" b="1" dirty="0">
                <a:solidFill>
                  <a:srgbClr val="FF0000"/>
                </a:solidFill>
              </a:rPr>
              <a:t>טירת כרמל- חותרים</a:t>
            </a:r>
          </a:p>
        </p:txBody>
      </p:sp>
    </p:spTree>
    <p:extLst>
      <p:ext uri="{BB962C8B-B14F-4D97-AF65-F5344CB8AC3E}">
        <p14:creationId xmlns:p14="http://schemas.microsoft.com/office/powerpoint/2010/main" val="321630900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-142613" y="-1634590"/>
            <a:ext cx="9517348" cy="2865184"/>
            <a:chOff x="-142613" y="-1634590"/>
            <a:chExt cx="9517348" cy="2865184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374735" cy="1230594"/>
            </a:xfrm>
            <a:prstGeom prst="rect">
              <a:avLst/>
            </a:prstGeom>
            <a:solidFill>
              <a:srgbClr val="005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2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152" t="-57853" r="24205" b="57788"/>
            <a:stretch/>
          </p:blipFill>
          <p:spPr>
            <a:xfrm>
              <a:off x="-142613" y="-1634590"/>
              <a:ext cx="9517348" cy="2858984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 flipV="1">
            <a:off x="0" y="6793908"/>
            <a:ext cx="12192000" cy="640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xtBox 7"/>
          <p:cNvSpPr txBox="1"/>
          <p:nvPr/>
        </p:nvSpPr>
        <p:spPr>
          <a:xfrm>
            <a:off x="1397286" y="1543764"/>
            <a:ext cx="8091420" cy="252376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800" b="1" dirty="0">
                <a:solidFill>
                  <a:srgbClr val="0054A5"/>
                </a:solidFill>
              </a:rPr>
              <a:t>הסבר כללי על הזכייה בתכנית מחיר למשתכן</a:t>
            </a:r>
            <a:endParaRPr lang="en-US" sz="2800" b="1" dirty="0">
              <a:solidFill>
                <a:srgbClr val="0054A5"/>
              </a:solidFill>
            </a:endParaRPr>
          </a:p>
          <a:p>
            <a:pPr algn="r" rtl="1"/>
            <a:r>
              <a:rPr lang="en-US" sz="2200" b="1" dirty="0">
                <a:solidFill>
                  <a:srgbClr val="0054A5"/>
                </a:solidFill>
              </a:rPr>
              <a:t/>
            </a:r>
            <a:br>
              <a:rPr lang="en-US" sz="2200" b="1" dirty="0">
                <a:solidFill>
                  <a:srgbClr val="0054A5"/>
                </a:solidFill>
              </a:rPr>
            </a:br>
            <a:r>
              <a:rPr lang="he-IL" dirty="0">
                <a:solidFill>
                  <a:srgbClr val="0054A5"/>
                </a:solidFill>
              </a:rPr>
              <a:t>מאת: נציג משרד הבינוי והשיכון – </a:t>
            </a:r>
            <a:r>
              <a:rPr lang="he-IL" b="1" dirty="0">
                <a:solidFill>
                  <a:srgbClr val="FF0000"/>
                </a:solidFill>
              </a:rPr>
              <a:t>אנואר חסן</a:t>
            </a:r>
          </a:p>
          <a:p>
            <a:pPr algn="r" rtl="1"/>
            <a:endParaRPr lang="he-IL" b="1" dirty="0">
              <a:solidFill>
                <a:schemeClr val="bg2">
                  <a:lumMod val="50000"/>
                </a:schemeClr>
              </a:solidFill>
            </a:endParaRPr>
          </a:p>
          <a:p>
            <a:pPr marL="360000" lvl="1" indent="-45720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r>
              <a:rPr lang="he-IL" b="1" dirty="0"/>
              <a:t>תהליך בחירת הדירה</a:t>
            </a:r>
          </a:p>
          <a:p>
            <a:pPr marL="360000" lvl="1" indent="-45720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r>
              <a:rPr lang="he-IL" b="1" dirty="0"/>
              <a:t>היערכות לבחירת הדירה ולרכישתה</a:t>
            </a:r>
          </a:p>
          <a:p>
            <a:pPr marL="360000" lvl="1" indent="-45720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r>
              <a:rPr lang="he-IL" b="1" dirty="0"/>
              <a:t>מימון רכישת הדירה</a:t>
            </a:r>
          </a:p>
          <a:p>
            <a:pPr marL="360000" lvl="1" indent="-45720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r>
              <a:rPr lang="he-IL" b="1" dirty="0"/>
              <a:t>הסכם המכר ומפרט טכני </a:t>
            </a:r>
          </a:p>
        </p:txBody>
      </p:sp>
      <p:sp>
        <p:nvSpPr>
          <p:cNvPr id="9" name="Rectangle 8"/>
          <p:cNvSpPr/>
          <p:nvPr/>
        </p:nvSpPr>
        <p:spPr>
          <a:xfrm>
            <a:off x="3402980" y="4015826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he-IL" sz="2800" b="1" dirty="0">
                <a:solidFill>
                  <a:srgbClr val="0054A5"/>
                </a:solidFill>
              </a:rPr>
              <a:t>הסבר מפורט על הפרויקט</a:t>
            </a:r>
          </a:p>
          <a:p>
            <a:pPr algn="r" rtl="1"/>
            <a:endParaRPr lang="he-IL" dirty="0">
              <a:solidFill>
                <a:srgbClr val="0054A5"/>
              </a:solidFill>
            </a:endParaRPr>
          </a:p>
          <a:p>
            <a:pPr algn="r" rtl="1"/>
            <a:r>
              <a:rPr lang="he-IL" dirty="0">
                <a:solidFill>
                  <a:srgbClr val="0054A5"/>
                </a:solidFill>
              </a:rPr>
              <a:t>מאת: נציג היזם</a:t>
            </a:r>
          </a:p>
          <a:p>
            <a:pPr marL="285750" indent="-28575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endParaRPr lang="he-IL" b="1" dirty="0"/>
          </a:p>
          <a:p>
            <a:pPr marL="360000" lvl="1" indent="-45720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r>
              <a:rPr lang="he-IL" dirty="0"/>
              <a:t> שטחי הדירות</a:t>
            </a:r>
          </a:p>
          <a:p>
            <a:pPr marL="360000" lvl="1" indent="-45720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r>
              <a:rPr lang="he-IL" dirty="0"/>
              <a:t> שטחי מרפסות, גינות, מחסנים וחניות</a:t>
            </a:r>
          </a:p>
          <a:p>
            <a:pPr marL="360000" lvl="1" indent="-45720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r>
              <a:rPr lang="he-IL" dirty="0"/>
              <a:t> מחירי הדירות</a:t>
            </a:r>
          </a:p>
          <a:p>
            <a:pPr marL="360000" lvl="1" indent="-45720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r>
              <a:rPr lang="he-IL" dirty="0"/>
              <a:t> ועוד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047690" y="468920"/>
            <a:ext cx="207620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4800" b="1" dirty="0">
                <a:solidFill>
                  <a:schemeClr val="bg1"/>
                </a:solidFill>
              </a:rPr>
              <a:t>בתכנית</a:t>
            </a:r>
            <a:endParaRPr lang="he-IL" sz="4800" dirty="0">
              <a:solidFill>
                <a:schemeClr val="bg1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45" t="-148524" r="-2" b="-116947"/>
          <a:stretch/>
        </p:blipFill>
        <p:spPr>
          <a:xfrm>
            <a:off x="1101442" y="1999671"/>
            <a:ext cx="8293841" cy="31505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45" t="-148524" r="-2" b="-116947"/>
          <a:stretch/>
        </p:blipFill>
        <p:spPr>
          <a:xfrm>
            <a:off x="1099732" y="1338939"/>
            <a:ext cx="8293841" cy="31505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45" t="-148524" r="-2" b="-116947"/>
          <a:stretch/>
        </p:blipFill>
        <p:spPr>
          <a:xfrm>
            <a:off x="1110006" y="4607597"/>
            <a:ext cx="8293841" cy="31505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45" t="-148524" r="-2" b="-116947"/>
          <a:stretch/>
        </p:blipFill>
        <p:spPr>
          <a:xfrm>
            <a:off x="1108296" y="3946865"/>
            <a:ext cx="8293841" cy="315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19790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-142613" y="-1634590"/>
            <a:ext cx="9517348" cy="2865184"/>
            <a:chOff x="-142613" y="-1634590"/>
            <a:chExt cx="9517348" cy="2865184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374735" cy="1230594"/>
            </a:xfrm>
            <a:prstGeom prst="rect">
              <a:avLst/>
            </a:prstGeom>
            <a:solidFill>
              <a:srgbClr val="005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2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152" t="-57853" r="24205" b="57788"/>
            <a:stretch/>
          </p:blipFill>
          <p:spPr>
            <a:xfrm>
              <a:off x="-142613" y="-1634590"/>
              <a:ext cx="9517348" cy="2858984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 flipV="1">
            <a:off x="0" y="6793908"/>
            <a:ext cx="12192000" cy="640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Rectangle 10"/>
          <p:cNvSpPr/>
          <p:nvPr/>
        </p:nvSpPr>
        <p:spPr>
          <a:xfrm>
            <a:off x="4466019" y="548882"/>
            <a:ext cx="4908716" cy="7355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</a:pPr>
            <a:r>
              <a:rPr lang="he-IL" sz="4400" b="1" dirty="0">
                <a:solidFill>
                  <a:schemeClr val="bg1"/>
                </a:solidFill>
              </a:rPr>
              <a:t>תהליך בחירת הדירה</a:t>
            </a:r>
            <a:endParaRPr lang="en-US" sz="4400" b="1" dirty="0">
              <a:solidFill>
                <a:schemeClr val="bg1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1070805" y="1676825"/>
            <a:ext cx="7233123" cy="1140208"/>
            <a:chOff x="1604576" y="0"/>
            <a:chExt cx="6418305" cy="1159919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35" name="Rounded Rectangle 34"/>
            <p:cNvSpPr/>
            <p:nvPr/>
          </p:nvSpPr>
          <p:spPr>
            <a:xfrm>
              <a:off x="1604576" y="0"/>
              <a:ext cx="6418305" cy="1159919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he-IL" dirty="0"/>
            </a:p>
          </p:txBody>
        </p:sp>
        <p:sp>
          <p:nvSpPr>
            <p:cNvPr id="36" name="Rounded Rectangle 4"/>
            <p:cNvSpPr txBox="1"/>
            <p:nvPr/>
          </p:nvSpPr>
          <p:spPr>
            <a:xfrm>
              <a:off x="2723431" y="39154"/>
              <a:ext cx="5138642" cy="108160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r" defTabSz="8890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e-IL" sz="1900" dirty="0">
                  <a:solidFill>
                    <a:srgbClr val="0054A5"/>
                  </a:solidFill>
                </a:rPr>
                <a:t>היזם</a:t>
              </a:r>
              <a:r>
                <a:rPr lang="he-IL" sz="2000" kern="1200" dirty="0">
                  <a:solidFill>
                    <a:srgbClr val="0054A5"/>
                  </a:solidFill>
                </a:rPr>
                <a:t> </a:t>
              </a:r>
              <a:r>
                <a:rPr lang="he-IL" dirty="0">
                  <a:solidFill>
                    <a:srgbClr val="0054A5"/>
                  </a:solidFill>
                </a:rPr>
                <a:t>יודיע</a:t>
              </a:r>
              <a:r>
                <a:rPr lang="he-IL" sz="2000" kern="1200" dirty="0">
                  <a:solidFill>
                    <a:srgbClr val="0054A5"/>
                  </a:solidFill>
                </a:rPr>
                <a:t> לכם הזוכים על היום ועל השעה לבחירת הדירות </a:t>
              </a:r>
              <a:r>
                <a:rPr lang="he-IL" sz="2000" b="1" kern="1200" dirty="0">
                  <a:solidFill>
                    <a:srgbClr val="C00000"/>
                  </a:solidFill>
                </a:rPr>
                <a:t>7 ימים לפחות</a:t>
              </a:r>
              <a:r>
                <a:rPr lang="he-IL" sz="2000" kern="1200" dirty="0">
                  <a:solidFill>
                    <a:srgbClr val="C00000"/>
                  </a:solidFill>
                </a:rPr>
                <a:t> </a:t>
              </a:r>
              <a:r>
                <a:rPr lang="he-IL" sz="2000" kern="1200" dirty="0">
                  <a:solidFill>
                    <a:srgbClr val="0054A5"/>
                  </a:solidFill>
                </a:rPr>
                <a:t>לפני מועד בחירת הדירות.</a:t>
              </a:r>
            </a:p>
          </p:txBody>
        </p:sp>
      </p:grpSp>
      <p:sp>
        <p:nvSpPr>
          <p:cNvPr id="33" name="Rounded Rectangle 32"/>
          <p:cNvSpPr/>
          <p:nvPr/>
        </p:nvSpPr>
        <p:spPr>
          <a:xfrm>
            <a:off x="1210017" y="3062789"/>
            <a:ext cx="7233123" cy="1614533"/>
          </a:xfrm>
          <a:prstGeom prst="roundRect">
            <a:avLst>
              <a:gd name="adj" fmla="val 100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4" name="Rounded Rectangle 6"/>
          <p:cNvSpPr txBox="1"/>
          <p:nvPr/>
        </p:nvSpPr>
        <p:spPr>
          <a:xfrm>
            <a:off x="1367406" y="3073654"/>
            <a:ext cx="6898132" cy="1603668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lvl="0" algn="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1900" kern="1200" dirty="0">
                <a:solidFill>
                  <a:srgbClr val="0054A5"/>
                </a:solidFill>
              </a:rPr>
              <a:t>בחירת הדירות תיעשה בהתאם למספר הסידורי שעלה בהגרלה, </a:t>
            </a:r>
            <a:r>
              <a:rPr lang="en-US" sz="1900" kern="1200" dirty="0">
                <a:solidFill>
                  <a:srgbClr val="0054A5"/>
                </a:solidFill>
              </a:rPr>
              <a:t/>
            </a:r>
            <a:br>
              <a:rPr lang="en-US" sz="1900" kern="1200" dirty="0">
                <a:solidFill>
                  <a:srgbClr val="0054A5"/>
                </a:solidFill>
              </a:rPr>
            </a:br>
            <a:r>
              <a:rPr lang="he-IL" sz="1900" kern="1200" dirty="0">
                <a:solidFill>
                  <a:srgbClr val="0054A5"/>
                </a:solidFill>
              </a:rPr>
              <a:t>על פי סדר עולה (הזוכה בעל המספר הסידורי הנמוך ביותר בוחר </a:t>
            </a:r>
            <a:r>
              <a:rPr lang="en-US" sz="1900" kern="1200" dirty="0">
                <a:solidFill>
                  <a:srgbClr val="0054A5"/>
                </a:solidFill>
              </a:rPr>
              <a:t/>
            </a:r>
            <a:br>
              <a:rPr lang="en-US" sz="1900" kern="1200" dirty="0">
                <a:solidFill>
                  <a:srgbClr val="0054A5"/>
                </a:solidFill>
              </a:rPr>
            </a:br>
            <a:r>
              <a:rPr lang="he-IL" sz="1900" kern="1200" dirty="0">
                <a:solidFill>
                  <a:srgbClr val="0054A5"/>
                </a:solidFill>
              </a:rPr>
              <a:t>ראשון, וכן הלאה). </a:t>
            </a:r>
          </a:p>
          <a:p>
            <a:pPr lvl="0" algn="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1900" b="1" kern="1200" dirty="0">
                <a:solidFill>
                  <a:srgbClr val="0054A5"/>
                </a:solidFill>
              </a:rPr>
              <a:t>שימו </a:t>
            </a:r>
            <a:r>
              <a:rPr lang="he-IL" sz="1900" b="1" dirty="0">
                <a:solidFill>
                  <a:srgbClr val="0054A5"/>
                </a:solidFill>
              </a:rPr>
              <a:t>לב: </a:t>
            </a:r>
            <a:r>
              <a:rPr lang="he-IL" sz="1900" b="1" dirty="0">
                <a:solidFill>
                  <a:srgbClr val="C00000"/>
                </a:solidFill>
              </a:rPr>
              <a:t>אי-אפשר לשנות את סדר בחירת הדירה!</a:t>
            </a:r>
            <a:endParaRPr lang="en-US" sz="1900" b="1" kern="1200" dirty="0">
              <a:solidFill>
                <a:srgbClr val="C00000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1210017" y="4996810"/>
            <a:ext cx="7221208" cy="1140208"/>
            <a:chOff x="0" y="4085310"/>
            <a:chExt cx="6418305" cy="1159919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29" name="Rounded Rectangle 28"/>
            <p:cNvSpPr/>
            <p:nvPr/>
          </p:nvSpPr>
          <p:spPr>
            <a:xfrm>
              <a:off x="0" y="4085310"/>
              <a:ext cx="6418305" cy="1159919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Rounded Rectangle 10"/>
            <p:cNvSpPr txBox="1"/>
            <p:nvPr/>
          </p:nvSpPr>
          <p:spPr>
            <a:xfrm>
              <a:off x="385945" y="4119283"/>
              <a:ext cx="5706947" cy="112594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r" defTabSz="8890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e-IL" sz="1900" kern="1200" dirty="0">
                  <a:solidFill>
                    <a:srgbClr val="0054A5"/>
                  </a:solidFill>
                </a:rPr>
                <a:t> יוקצו לכם עד </a:t>
              </a:r>
              <a:r>
                <a:rPr lang="he-IL" sz="1900" u="sng" kern="1200" dirty="0">
                  <a:solidFill>
                    <a:srgbClr val="C00000"/>
                  </a:solidFill>
                </a:rPr>
                <a:t>45 דקות לבחירת דירה</a:t>
              </a:r>
              <a:r>
                <a:rPr lang="he-IL" sz="1900" kern="1200" dirty="0">
                  <a:solidFill>
                    <a:srgbClr val="0054A5"/>
                  </a:solidFill>
                </a:rPr>
                <a:t>, ואם לא</a:t>
              </a:r>
              <a:r>
                <a:rPr lang="he-IL" sz="1900" dirty="0">
                  <a:solidFill>
                    <a:srgbClr val="0054A5"/>
                  </a:solidFill>
                </a:rPr>
                <a:t> </a:t>
              </a:r>
              <a:r>
                <a:rPr lang="he-IL" sz="1900" kern="1200" dirty="0">
                  <a:solidFill>
                    <a:srgbClr val="0054A5"/>
                  </a:solidFill>
                </a:rPr>
                <a:t>תעשו כן - תאבדו את </a:t>
              </a:r>
            </a:p>
            <a:p>
              <a:pPr marL="0" lvl="0" indent="0" algn="r" defTabSz="8890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e-IL" sz="1900" kern="1200" dirty="0">
                  <a:solidFill>
                    <a:srgbClr val="0054A5"/>
                  </a:solidFill>
                </a:rPr>
                <a:t> זכותכם לבחור דירה.</a:t>
              </a:r>
              <a:endParaRPr lang="en-US" sz="1900" kern="1200" dirty="0">
                <a:solidFill>
                  <a:srgbClr val="0054A5"/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8695174" y="1860039"/>
            <a:ext cx="716252" cy="716252"/>
            <a:chOff x="8699775" y="1550565"/>
            <a:chExt cx="716252" cy="716252"/>
          </a:xfrm>
        </p:grpSpPr>
        <p:sp>
          <p:nvSpPr>
            <p:cNvPr id="2" name="Oval 1"/>
            <p:cNvSpPr/>
            <p:nvPr/>
          </p:nvSpPr>
          <p:spPr>
            <a:xfrm>
              <a:off x="8699775" y="1550565"/>
              <a:ext cx="716252" cy="716252"/>
            </a:xfrm>
            <a:prstGeom prst="ellipse">
              <a:avLst/>
            </a:prstGeom>
            <a:solidFill>
              <a:srgbClr val="005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" name="Rectangle 2"/>
            <p:cNvSpPr/>
            <p:nvPr/>
          </p:nvSpPr>
          <p:spPr>
            <a:xfrm>
              <a:off x="8835511" y="1606579"/>
              <a:ext cx="4122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e-IL" sz="3200" b="1" dirty="0">
                  <a:solidFill>
                    <a:schemeClr val="bg1"/>
                  </a:solidFill>
                </a:rPr>
                <a:t>1</a:t>
              </a:r>
              <a:endParaRPr lang="he-IL" sz="3200" dirty="0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8674171" y="3480406"/>
            <a:ext cx="716252" cy="716252"/>
            <a:chOff x="8699775" y="1550565"/>
            <a:chExt cx="716252" cy="716252"/>
          </a:xfrm>
        </p:grpSpPr>
        <p:sp>
          <p:nvSpPr>
            <p:cNvPr id="38" name="Oval 37"/>
            <p:cNvSpPr/>
            <p:nvPr/>
          </p:nvSpPr>
          <p:spPr>
            <a:xfrm>
              <a:off x="8699775" y="1550565"/>
              <a:ext cx="716252" cy="716252"/>
            </a:xfrm>
            <a:prstGeom prst="ellipse">
              <a:avLst/>
            </a:prstGeom>
            <a:solidFill>
              <a:srgbClr val="005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835511" y="1606579"/>
              <a:ext cx="4122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e-IL" sz="3200" b="1" dirty="0">
                  <a:solidFill>
                    <a:schemeClr val="bg1"/>
                  </a:solidFill>
                </a:rPr>
                <a:t>2</a:t>
              </a:r>
              <a:endParaRPr lang="he-IL" sz="3200" dirty="0"/>
            </a:p>
          </p:txBody>
        </p:sp>
      </p:grpSp>
      <p:sp>
        <p:nvSpPr>
          <p:cNvPr id="42" name="Rectangle 41"/>
          <p:cNvSpPr/>
          <p:nvPr/>
        </p:nvSpPr>
        <p:spPr>
          <a:xfrm>
            <a:off x="8809907" y="4345938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3200" b="1" dirty="0">
                <a:solidFill>
                  <a:schemeClr val="bg1"/>
                </a:solidFill>
              </a:rPr>
              <a:t>3</a:t>
            </a:r>
            <a:endParaRPr lang="he-IL" sz="3200" dirty="0"/>
          </a:p>
        </p:txBody>
      </p:sp>
      <p:grpSp>
        <p:nvGrpSpPr>
          <p:cNvPr id="43" name="Group 42"/>
          <p:cNvGrpSpPr/>
          <p:nvPr/>
        </p:nvGrpSpPr>
        <p:grpSpPr>
          <a:xfrm>
            <a:off x="8658483" y="5207871"/>
            <a:ext cx="716252" cy="716252"/>
            <a:chOff x="8699775" y="1550565"/>
            <a:chExt cx="716252" cy="716252"/>
          </a:xfrm>
        </p:grpSpPr>
        <p:sp>
          <p:nvSpPr>
            <p:cNvPr id="44" name="Oval 43"/>
            <p:cNvSpPr/>
            <p:nvPr/>
          </p:nvSpPr>
          <p:spPr>
            <a:xfrm>
              <a:off x="8699775" y="1550565"/>
              <a:ext cx="716252" cy="716252"/>
            </a:xfrm>
            <a:prstGeom prst="ellipse">
              <a:avLst/>
            </a:prstGeom>
            <a:solidFill>
              <a:srgbClr val="005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835511" y="1606579"/>
              <a:ext cx="4122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e-IL" sz="3200" b="1" dirty="0">
                  <a:solidFill>
                    <a:schemeClr val="bg1"/>
                  </a:solidFill>
                </a:rPr>
                <a:t>3</a:t>
              </a:r>
              <a:endParaRPr lang="he-IL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9404449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-142613" y="-1634590"/>
            <a:ext cx="9517348" cy="2865184"/>
            <a:chOff x="-142613" y="-1634590"/>
            <a:chExt cx="9517348" cy="2865184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374735" cy="1230594"/>
            </a:xfrm>
            <a:prstGeom prst="rect">
              <a:avLst/>
            </a:prstGeom>
            <a:solidFill>
              <a:srgbClr val="005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2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152" t="-57853" r="24205" b="57788"/>
            <a:stretch/>
          </p:blipFill>
          <p:spPr>
            <a:xfrm>
              <a:off x="-142613" y="-1634590"/>
              <a:ext cx="9517348" cy="2858984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 flipV="1">
            <a:off x="0" y="6793908"/>
            <a:ext cx="12192000" cy="640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Rectangle 10"/>
          <p:cNvSpPr/>
          <p:nvPr/>
        </p:nvSpPr>
        <p:spPr>
          <a:xfrm>
            <a:off x="2599946" y="548882"/>
            <a:ext cx="6811480" cy="7355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</a:pPr>
            <a:r>
              <a:rPr lang="he-IL" sz="4400" b="1" dirty="0">
                <a:solidFill>
                  <a:schemeClr val="bg1"/>
                </a:solidFill>
              </a:rPr>
              <a:t>תהליך בחירת הדירה - המשך</a:t>
            </a:r>
            <a:endParaRPr lang="en-US" sz="4400" b="1" dirty="0">
              <a:solidFill>
                <a:schemeClr val="bg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8695174" y="1943929"/>
            <a:ext cx="716252" cy="716252"/>
            <a:chOff x="8699775" y="1550565"/>
            <a:chExt cx="716252" cy="716252"/>
          </a:xfrm>
        </p:grpSpPr>
        <p:sp>
          <p:nvSpPr>
            <p:cNvPr id="2" name="Oval 1"/>
            <p:cNvSpPr/>
            <p:nvPr/>
          </p:nvSpPr>
          <p:spPr>
            <a:xfrm>
              <a:off x="8699775" y="1550565"/>
              <a:ext cx="716252" cy="716252"/>
            </a:xfrm>
            <a:prstGeom prst="ellipse">
              <a:avLst/>
            </a:prstGeom>
            <a:solidFill>
              <a:srgbClr val="005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" name="Rectangle 2"/>
            <p:cNvSpPr/>
            <p:nvPr/>
          </p:nvSpPr>
          <p:spPr>
            <a:xfrm>
              <a:off x="8835511" y="1606579"/>
              <a:ext cx="4122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e-IL" sz="3200" b="1" dirty="0">
                  <a:solidFill>
                    <a:schemeClr val="bg1"/>
                  </a:solidFill>
                </a:rPr>
                <a:t>4</a:t>
              </a:r>
              <a:endParaRPr lang="he-IL" sz="3200" dirty="0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8674171" y="3522351"/>
            <a:ext cx="716252" cy="716252"/>
            <a:chOff x="8699775" y="1550565"/>
            <a:chExt cx="716252" cy="716252"/>
          </a:xfrm>
        </p:grpSpPr>
        <p:sp>
          <p:nvSpPr>
            <p:cNvPr id="38" name="Oval 37"/>
            <p:cNvSpPr/>
            <p:nvPr/>
          </p:nvSpPr>
          <p:spPr>
            <a:xfrm>
              <a:off x="8699775" y="1550565"/>
              <a:ext cx="716252" cy="716252"/>
            </a:xfrm>
            <a:prstGeom prst="ellipse">
              <a:avLst/>
            </a:prstGeom>
            <a:solidFill>
              <a:srgbClr val="005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835511" y="1606579"/>
              <a:ext cx="4122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e-IL" sz="3200" b="1" dirty="0">
                  <a:solidFill>
                    <a:schemeClr val="bg1"/>
                  </a:solidFill>
                </a:rPr>
                <a:t>5</a:t>
              </a:r>
              <a:endParaRPr lang="he-IL" sz="3200" dirty="0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8674171" y="4961044"/>
            <a:ext cx="716252" cy="716252"/>
            <a:chOff x="8699775" y="1550565"/>
            <a:chExt cx="716252" cy="716252"/>
          </a:xfrm>
        </p:grpSpPr>
        <p:sp>
          <p:nvSpPr>
            <p:cNvPr id="41" name="Oval 40"/>
            <p:cNvSpPr/>
            <p:nvPr/>
          </p:nvSpPr>
          <p:spPr>
            <a:xfrm>
              <a:off x="8699775" y="1550565"/>
              <a:ext cx="716252" cy="716252"/>
            </a:xfrm>
            <a:prstGeom prst="ellipse">
              <a:avLst/>
            </a:prstGeom>
            <a:solidFill>
              <a:srgbClr val="005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8835511" y="1606579"/>
              <a:ext cx="4122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e-IL" sz="3200" b="1" dirty="0">
                  <a:solidFill>
                    <a:schemeClr val="bg1"/>
                  </a:solidFill>
                </a:rPr>
                <a:t>6</a:t>
              </a:r>
              <a:endParaRPr lang="he-IL" sz="3200" dirty="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1304820" y="1690471"/>
            <a:ext cx="7185440" cy="1354733"/>
            <a:chOff x="1191050" y="0"/>
            <a:chExt cx="6749285" cy="1354733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53" name="Rounded Rectangle 52"/>
            <p:cNvSpPr/>
            <p:nvPr/>
          </p:nvSpPr>
          <p:spPr>
            <a:xfrm>
              <a:off x="1191050" y="0"/>
              <a:ext cx="6749285" cy="1354733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4" name="Rounded Rectangle 4"/>
            <p:cNvSpPr txBox="1"/>
            <p:nvPr/>
          </p:nvSpPr>
          <p:spPr>
            <a:xfrm>
              <a:off x="1379544" y="69457"/>
              <a:ext cx="6258187" cy="123661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r" defTabSz="8001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2000" kern="1200" dirty="0">
                  <a:solidFill>
                    <a:srgbClr val="0054A5"/>
                  </a:solidFill>
                </a:rPr>
                <a:t>במועד בחירת דירה, תידרשו להפקיד מקדמה על חשבון תשלום הדירה בסך של</a:t>
              </a:r>
              <a:r>
                <a:rPr lang="he-IL" sz="2000" b="1" kern="1200" dirty="0">
                  <a:solidFill>
                    <a:srgbClr val="C00000"/>
                  </a:solidFill>
                </a:rPr>
                <a:t> 2,000 ₪.</a:t>
              </a:r>
              <a:r>
                <a:rPr lang="en-US" sz="2000" kern="1200" dirty="0">
                  <a:solidFill>
                    <a:srgbClr val="0054A5"/>
                  </a:solidFill>
                </a:rPr>
                <a:t/>
              </a:r>
              <a:br>
                <a:rPr lang="en-US" sz="2000" kern="1200" dirty="0">
                  <a:solidFill>
                    <a:srgbClr val="0054A5"/>
                  </a:solidFill>
                </a:rPr>
              </a:br>
              <a:r>
                <a:rPr lang="he-IL" sz="2000" kern="1200" dirty="0">
                  <a:solidFill>
                    <a:srgbClr val="0054A5"/>
                  </a:solidFill>
                </a:rPr>
                <a:t>המקדמה לא תוחזר לזוכה שבחר דירה במקרה של הסרה מרישום או של ביטול זכייה.</a:t>
              </a: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304819" y="3316880"/>
            <a:ext cx="7185440" cy="1152135"/>
            <a:chOff x="595525" y="2016221"/>
            <a:chExt cx="6749285" cy="1152135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51" name="Rounded Rectangle 50"/>
            <p:cNvSpPr/>
            <p:nvPr/>
          </p:nvSpPr>
          <p:spPr>
            <a:xfrm>
              <a:off x="595525" y="2016221"/>
              <a:ext cx="6749285" cy="1152135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2" name="Rounded Rectangle 6"/>
            <p:cNvSpPr txBox="1"/>
            <p:nvPr/>
          </p:nvSpPr>
          <p:spPr>
            <a:xfrm>
              <a:off x="1144746" y="2049967"/>
              <a:ext cx="5830349" cy="92985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marL="0" lvl="0" indent="0" algn="r" defTabSz="8001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e-IL" sz="2000" b="1" kern="1200" dirty="0">
                  <a:solidFill>
                    <a:srgbClr val="C00000"/>
                  </a:solidFill>
                </a:rPr>
                <a:t>10 ימים </a:t>
              </a:r>
              <a:r>
                <a:rPr lang="he-IL" sz="2000" kern="1200" dirty="0">
                  <a:solidFill>
                    <a:srgbClr val="0054A5"/>
                  </a:solidFill>
                </a:rPr>
                <a:t>לפחות ממועד בחירת הדירה, תוזמנו על ידי היזם לחתימה על הסכם מכר; עליכם להביא את כל הביטחונות ו/או המסמכים הנדרשים על פי ההסכם.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1244078" y="4763712"/>
            <a:ext cx="7185440" cy="1488231"/>
            <a:chOff x="0" y="3672410"/>
            <a:chExt cx="6749285" cy="1224130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49" name="Rounded Rectangle 48"/>
            <p:cNvSpPr/>
            <p:nvPr/>
          </p:nvSpPr>
          <p:spPr>
            <a:xfrm>
              <a:off x="0" y="3672410"/>
              <a:ext cx="6749285" cy="1224130"/>
            </a:xfrm>
            <a:prstGeom prst="roundRect">
              <a:avLst>
                <a:gd name="adj" fmla="val 7554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0" name="Rounded Rectangle 8"/>
            <p:cNvSpPr txBox="1"/>
            <p:nvPr/>
          </p:nvSpPr>
          <p:spPr>
            <a:xfrm>
              <a:off x="0" y="3708264"/>
              <a:ext cx="6296769" cy="104198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r" defTabSz="8001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2000" kern="1200" dirty="0">
                  <a:solidFill>
                    <a:srgbClr val="0054A5"/>
                  </a:solidFill>
                </a:rPr>
                <a:t>רוכש דירת מחיר למשתכן </a:t>
              </a:r>
              <a:r>
                <a:rPr lang="he-IL" sz="2000" dirty="0">
                  <a:solidFill>
                    <a:prstClr val="black"/>
                  </a:solidFill>
                </a:rPr>
                <a:t>רשאי להשכירה למטרת מגורים. </a:t>
              </a:r>
            </a:p>
            <a:p>
              <a:pPr lvl="0" algn="r" defTabSz="8001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2000" kern="1200" dirty="0">
                  <a:solidFill>
                    <a:srgbClr val="0054A5"/>
                  </a:solidFill>
                </a:rPr>
                <a:t>לא יהיה </a:t>
              </a:r>
              <a:r>
                <a:rPr lang="he-IL" sz="2000" b="1" u="sng" kern="1200" dirty="0">
                  <a:solidFill>
                    <a:srgbClr val="C00000"/>
                  </a:solidFill>
                </a:rPr>
                <a:t>רשאי למכור </a:t>
              </a:r>
              <a:r>
                <a:rPr lang="he-IL" sz="2000" kern="1200" dirty="0">
                  <a:solidFill>
                    <a:srgbClr val="0054A5"/>
                  </a:solidFill>
                </a:rPr>
                <a:t>את הדירה לצד ג' עד לאחר תום </a:t>
              </a:r>
              <a:r>
                <a:rPr lang="he-IL" sz="2000" b="1" kern="1200" dirty="0">
                  <a:solidFill>
                    <a:srgbClr val="C00000"/>
                  </a:solidFill>
                </a:rPr>
                <a:t>5 שנים </a:t>
              </a:r>
              <a:r>
                <a:rPr lang="he-IL" sz="2000" kern="1200" dirty="0">
                  <a:solidFill>
                    <a:srgbClr val="0054A5"/>
                  </a:solidFill>
                </a:rPr>
                <a:t>ממועד קבלת הדירה טופס 4  או </a:t>
              </a:r>
              <a:r>
                <a:rPr lang="he-IL" sz="2000" b="1" kern="1200" dirty="0">
                  <a:solidFill>
                    <a:srgbClr val="C00000"/>
                  </a:solidFill>
                </a:rPr>
                <a:t>7 שנים </a:t>
              </a:r>
              <a:r>
                <a:rPr lang="he-IL" sz="2000" kern="1200" dirty="0">
                  <a:solidFill>
                    <a:srgbClr val="0054A5"/>
                  </a:solidFill>
                </a:rPr>
                <a:t>מיום ביצוע ההגרלה , הנמוך מבניהם.</a:t>
              </a:r>
              <a:endParaRPr lang="he-IL" sz="2000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048772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-142613" y="-1634590"/>
            <a:ext cx="9517348" cy="2865184"/>
            <a:chOff x="-142613" y="-1634590"/>
            <a:chExt cx="9517348" cy="2865184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374735" cy="1230594"/>
            </a:xfrm>
            <a:prstGeom prst="rect">
              <a:avLst/>
            </a:prstGeom>
            <a:solidFill>
              <a:srgbClr val="005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2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152" t="-57853" r="24205" b="57788"/>
            <a:stretch/>
          </p:blipFill>
          <p:spPr>
            <a:xfrm>
              <a:off x="-142613" y="-1634590"/>
              <a:ext cx="9517348" cy="2858984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 flipV="1">
            <a:off x="0" y="6793908"/>
            <a:ext cx="12192000" cy="640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Rectangle 10"/>
          <p:cNvSpPr/>
          <p:nvPr/>
        </p:nvSpPr>
        <p:spPr>
          <a:xfrm>
            <a:off x="1613043" y="548882"/>
            <a:ext cx="7551505" cy="13788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</a:pPr>
            <a:r>
              <a:rPr lang="he-IL" sz="4400" b="1" dirty="0">
                <a:solidFill>
                  <a:schemeClr val="bg1"/>
                </a:solidFill>
              </a:rPr>
              <a:t>היערכות לקראת רכישת הדירה הדירה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82180" y="1215516"/>
            <a:ext cx="8410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endParaRPr lang="he-IL" sz="2400" b="1" dirty="0">
              <a:solidFill>
                <a:srgbClr val="0054A5"/>
              </a:solidFill>
            </a:endParaRPr>
          </a:p>
          <a:p>
            <a:pPr algn="r" rtl="1"/>
            <a:r>
              <a:rPr lang="he-IL" sz="2400" b="1" dirty="0">
                <a:solidFill>
                  <a:srgbClr val="0054A5"/>
                </a:solidFill>
              </a:rPr>
              <a:t>אנו ממליצים ללמוד את התהליך, ולא פחות חשוב להכין שיעורי בית: 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266738" y="2390617"/>
            <a:ext cx="8164975" cy="85600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he-IL" dirty="0"/>
          </a:p>
        </p:txBody>
      </p:sp>
      <p:sp>
        <p:nvSpPr>
          <p:cNvPr id="34" name="TextBox 33"/>
          <p:cNvSpPr txBox="1"/>
          <p:nvPr/>
        </p:nvSpPr>
        <p:spPr>
          <a:xfrm>
            <a:off x="1613043" y="2390617"/>
            <a:ext cx="7818670" cy="85600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0800" tIns="50800" rIns="679454" bIns="50800" numCol="1" spcCol="1270" anchor="ctr" anchorCtr="0">
            <a:noAutofit/>
          </a:bodyPr>
          <a:lstStyle/>
          <a:p>
            <a:pPr marL="0" lvl="0" indent="0" algn="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he-IL" sz="2000" b="1" kern="1200" dirty="0"/>
              <a:t>לבדוק את ההון העצמי העומד לרשותכם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1266738" y="3455260"/>
            <a:ext cx="8164975" cy="856004"/>
            <a:chOff x="58598" y="1712009"/>
            <a:chExt cx="7502912" cy="856004"/>
          </a:xfrm>
        </p:grpSpPr>
        <p:sp>
          <p:nvSpPr>
            <p:cNvPr id="31" name="Rectangle 30"/>
            <p:cNvSpPr/>
            <p:nvPr/>
          </p:nvSpPr>
          <p:spPr>
            <a:xfrm>
              <a:off x="58598" y="1712009"/>
              <a:ext cx="7502912" cy="856004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TextBox 31"/>
            <p:cNvSpPr txBox="1"/>
            <p:nvPr/>
          </p:nvSpPr>
          <p:spPr>
            <a:xfrm>
              <a:off x="58598" y="1712009"/>
              <a:ext cx="7502912" cy="8560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0" tIns="50800" rIns="679454" bIns="50800" numCol="1" spcCol="1270" anchor="ctr" anchorCtr="0">
              <a:noAutofit/>
            </a:bodyPr>
            <a:lstStyle/>
            <a:p>
              <a:pPr marL="0" lvl="0" indent="0" algn="r" defTabSz="8890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e-IL" sz="2000" b="1" dirty="0"/>
                <a:t>להתייעץ</a:t>
              </a:r>
              <a:r>
                <a:rPr lang="he-IL" sz="2000" b="1" kern="1200" dirty="0"/>
                <a:t> עם הבנקים למשכנתאות כדי שתוכלו להיערך למימון הרכישה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266738" y="4551700"/>
            <a:ext cx="8164975" cy="1216862"/>
            <a:chOff x="58598" y="2815588"/>
            <a:chExt cx="7814070" cy="1216862"/>
          </a:xfrm>
          <a:solidFill>
            <a:srgbClr val="0054A5"/>
          </a:solidFill>
        </p:grpSpPr>
        <p:sp>
          <p:nvSpPr>
            <p:cNvPr id="29" name="Rectangle 28"/>
            <p:cNvSpPr/>
            <p:nvPr/>
          </p:nvSpPr>
          <p:spPr>
            <a:xfrm>
              <a:off x="58598" y="2815588"/>
              <a:ext cx="7814070" cy="1216862"/>
            </a:xfrm>
            <a:prstGeom prst="rect">
              <a:avLst/>
            </a:prstGeom>
            <a:grpFill/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TextBox 29"/>
            <p:cNvSpPr txBox="1"/>
            <p:nvPr/>
          </p:nvSpPr>
          <p:spPr>
            <a:xfrm>
              <a:off x="58598" y="2815588"/>
              <a:ext cx="7814070" cy="121686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0" tIns="50800" rIns="679454" bIns="50800" numCol="1" spcCol="1270" anchor="ctr" anchorCtr="0">
              <a:noAutofit/>
            </a:bodyPr>
            <a:lstStyle/>
            <a:p>
              <a:pPr marL="0" lvl="0" indent="0" algn="r" defTabSz="8890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e-IL" sz="2000" b="1" kern="1200" dirty="0"/>
                <a:t>ללמוד על הפרויקט ועל תמהיל הדירות ולהכין לעצמכם כמה אפשרויות לבחירת הדירה - בהתאם לדירות שיהיו פנויות בעת הבחירה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0217655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A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861847" y="111095"/>
            <a:ext cx="2119357" cy="1726251"/>
          </a:xfrm>
          <a:prstGeom prst="rect">
            <a:avLst/>
          </a:prstGeom>
          <a:solidFill>
            <a:srgbClr val="005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prstClr val="white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54723" y="5559733"/>
            <a:ext cx="21423557" cy="4948841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462758" y="1468032"/>
            <a:ext cx="5216493" cy="8817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</a:pPr>
            <a:r>
              <a:rPr lang="he-IL" sz="5400" b="1" dirty="0">
                <a:solidFill>
                  <a:prstClr val="white"/>
                </a:solidFill>
              </a:rPr>
              <a:t>מימון רכישת דירה</a:t>
            </a:r>
            <a:endParaRPr lang="en-US" sz="5400" b="1" dirty="0"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04783" y="2527435"/>
            <a:ext cx="8211801" cy="15081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he-IL" sz="2400" b="1" dirty="0">
                <a:solidFill>
                  <a:prstClr val="white"/>
                </a:solidFill>
              </a:rPr>
              <a:t>קיימים הסדרים ייחודים למימון פרויקטים במסלול מחיר למשתכן.</a:t>
            </a:r>
          </a:p>
          <a:p>
            <a:pPr algn="ctr" rtl="1"/>
            <a:endParaRPr lang="he-IL" sz="800" b="1" dirty="0">
              <a:solidFill>
                <a:prstClr val="white"/>
              </a:solidFill>
            </a:endParaRPr>
          </a:p>
          <a:p>
            <a:pPr algn="ctr" rtl="1"/>
            <a:r>
              <a:rPr lang="he-IL" sz="2400" dirty="0">
                <a:solidFill>
                  <a:prstClr val="white"/>
                </a:solidFill>
              </a:rPr>
              <a:t>לפרטים נוספים יש לעיין</a:t>
            </a:r>
            <a:r>
              <a:rPr lang="en-US" sz="2400" dirty="0">
                <a:solidFill>
                  <a:prstClr val="white"/>
                </a:solidFill>
              </a:rPr>
              <a:t> </a:t>
            </a:r>
            <a:r>
              <a:rPr lang="he-IL" sz="2400" dirty="0">
                <a:solidFill>
                  <a:prstClr val="white"/>
                </a:solidFill>
              </a:rPr>
              <a:t>באתר בנק ישראל – חיפוש: "מחיר למשתכן".</a:t>
            </a:r>
          </a:p>
          <a:p>
            <a:pPr algn="ctr" rtl="1"/>
            <a:endParaRPr lang="he-IL" dirty="0">
              <a:solidFill>
                <a:prstClr val="black"/>
              </a:solidFill>
            </a:endParaRPr>
          </a:p>
          <a:p>
            <a:pPr algn="ctr"/>
            <a:endParaRPr lang="he-IL" u="sng" dirty="0">
              <a:solidFill>
                <a:srgbClr val="0070C0"/>
              </a:solidFill>
            </a:endParaRPr>
          </a:p>
        </p:txBody>
      </p:sp>
      <p:sp>
        <p:nvSpPr>
          <p:cNvPr id="12" name="Rectangle 10"/>
          <p:cNvSpPr/>
          <p:nvPr/>
        </p:nvSpPr>
        <p:spPr>
          <a:xfrm>
            <a:off x="403843" y="3874005"/>
            <a:ext cx="113343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en-US" sz="2400" b="1" u="sng" dirty="0">
                <a:solidFill>
                  <a:srgbClr val="70AD47"/>
                </a:solidFill>
              </a:rPr>
              <a:t>http://www.boi.org.il/he/NewsAndPublications/PressReleases/Pages/01-05-2016.aspx</a:t>
            </a:r>
          </a:p>
        </p:txBody>
      </p:sp>
    </p:spTree>
    <p:extLst>
      <p:ext uri="{BB962C8B-B14F-4D97-AF65-F5344CB8AC3E}">
        <p14:creationId xmlns:p14="http://schemas.microsoft.com/office/powerpoint/2010/main" val="179931794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-142613" y="-1634590"/>
            <a:ext cx="9517348" cy="2865184"/>
            <a:chOff x="-142613" y="-1634590"/>
            <a:chExt cx="9517348" cy="2865184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374735" cy="1230594"/>
            </a:xfrm>
            <a:prstGeom prst="rect">
              <a:avLst/>
            </a:prstGeom>
            <a:solidFill>
              <a:srgbClr val="005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2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152" t="-57853" r="24205" b="57788"/>
            <a:stretch/>
          </p:blipFill>
          <p:spPr>
            <a:xfrm>
              <a:off x="-142613" y="-1634590"/>
              <a:ext cx="9517348" cy="2858984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 flipV="1">
            <a:off x="0" y="6793908"/>
            <a:ext cx="12192000" cy="640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Rectangle 10"/>
          <p:cNvSpPr/>
          <p:nvPr/>
        </p:nvSpPr>
        <p:spPr>
          <a:xfrm>
            <a:off x="369177" y="695608"/>
            <a:ext cx="8929046" cy="5601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</a:pPr>
            <a:r>
              <a:rPr lang="he-IL" sz="3200" b="1" dirty="0">
                <a:solidFill>
                  <a:schemeClr val="bg1"/>
                </a:solidFill>
                <a:latin typeface="Arial" panose="020B0604020202020204" pitchFamily="34" charset="0"/>
              </a:rPr>
              <a:t>שיעור המימון של המשכנתא בתכניות דיור ממשלתיות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29" name="מלבן 4"/>
          <p:cNvSpPr/>
          <p:nvPr/>
        </p:nvSpPr>
        <p:spPr>
          <a:xfrm>
            <a:off x="358903" y="1789973"/>
            <a:ext cx="9108298" cy="4240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r>
              <a:rPr lang="he-IL" sz="1700" dirty="0"/>
              <a:t>הריבית על המשכנתא על פי הזכאות האישית עומדת על 0.5% פחות מהריבית הממוצעת על משכנתאות צמודות מדד כפי שבנק ישראל מפרסם מדי חודש, אך לא יותר מ-3.0%, בהתאם לתקופת ההחזר שבחר הלווה. </a:t>
            </a:r>
          </a:p>
          <a:p>
            <a:pPr marL="285750" indent="-28575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endParaRPr lang="he-IL" sz="1700" dirty="0"/>
          </a:p>
          <a:p>
            <a:pPr marL="285750" indent="-28575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r>
              <a:rPr lang="he-IL" sz="1700" dirty="0"/>
              <a:t>המשכנתא לזכאים תינתן לכל מי שצברו 599 נקודות ויותר. </a:t>
            </a:r>
          </a:p>
          <a:p>
            <a:pPr marL="285750" indent="-28575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endParaRPr lang="he-IL" sz="1700" dirty="0"/>
          </a:p>
          <a:p>
            <a:pPr marL="285750" indent="-28575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r>
              <a:rPr lang="he-IL" sz="1700" b="1" dirty="0">
                <a:solidFill>
                  <a:srgbClr val="C00000"/>
                </a:solidFill>
              </a:rPr>
              <a:t>גובה המשכנתא לזכאים </a:t>
            </a:r>
            <a:r>
              <a:rPr lang="he-IL" sz="1700" dirty="0"/>
              <a:t>חסרי דירה מחושב </a:t>
            </a:r>
            <a:r>
              <a:rPr lang="he-IL" sz="1700" b="1" dirty="0">
                <a:solidFill>
                  <a:srgbClr val="C00000"/>
                </a:solidFill>
              </a:rPr>
              <a:t>בהתאם לשיטת ניקוד</a:t>
            </a:r>
            <a:r>
              <a:rPr lang="en-US" sz="1700" dirty="0"/>
              <a:t>.</a:t>
            </a:r>
            <a:r>
              <a:rPr lang="he-IL" sz="1700" dirty="0"/>
              <a:t> ככל שהניקוד המצטבר גבוה</a:t>
            </a:r>
            <a:r>
              <a:rPr lang="en-US" sz="1700" dirty="0"/>
              <a:t> </a:t>
            </a:r>
            <a:r>
              <a:rPr lang="he-IL" sz="1700" dirty="0"/>
              <a:t>יותר, כך סכום המשכנתא גבוה יותר. הניקוד הבסיסי מורכב מנקודות הנצברות לפי : מספר שנות נישואין, מספר ילדים ומספר אחים ואחיות. בנוסף, תינתן תוספת סיוע בגין שרות צבאי.</a:t>
            </a:r>
            <a:r>
              <a:rPr lang="en-US" sz="1700" dirty="0"/>
              <a:t> </a:t>
            </a:r>
            <a:r>
              <a:rPr lang="he-IL" sz="1700" dirty="0"/>
              <a:t>לנכים 75% / רתוקים לכיסא גלגלים תינתן תוספת ניקוד. מומלץ לבקר באתר משרד הבינוי והשיכון.</a:t>
            </a:r>
            <a:r>
              <a:rPr lang="en-US" sz="1700" dirty="0"/>
              <a:t/>
            </a:r>
            <a:br>
              <a:rPr lang="en-US" sz="1700" dirty="0"/>
            </a:br>
            <a:r>
              <a:rPr lang="en-US" sz="1700" u="sng" dirty="0">
                <a:latin typeface="Calibri"/>
                <a:ea typeface="Calibri"/>
                <a:cs typeface="Arial"/>
                <a:hlinkClick r:id="rId3"/>
              </a:rPr>
              <a:t>http://www.moch.gov.il/siyua_bediyur/mashkanta/Pages/siyua_lemishpachot_ vatikot.aspx</a:t>
            </a:r>
            <a:endParaRPr lang="en-US" sz="1700" dirty="0">
              <a:latin typeface="Calibri"/>
              <a:ea typeface="Calibri"/>
              <a:cs typeface="Arial"/>
            </a:endParaRPr>
          </a:p>
          <a:p>
            <a:pPr marL="285750" indent="-28575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endParaRPr lang="he-IL" sz="1700" dirty="0"/>
          </a:p>
          <a:p>
            <a:pPr marL="285750" indent="-28575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r>
              <a:rPr lang="he-IL" sz="1700" dirty="0"/>
              <a:t>הזכאים יוכלו לקבל משכנתא לתקופה של 30 שנה, ויוכלו גם לקצר את תקופת ההחזר וליהנות מריבית נמוכה יותר, אך לא פחות מ-10 שנים. </a:t>
            </a:r>
          </a:p>
          <a:p>
            <a:pPr marL="285750" indent="-28575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endParaRPr lang="he-IL" sz="1700" dirty="0"/>
          </a:p>
          <a:p>
            <a:pPr marL="285750" indent="-28575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r>
              <a:rPr lang="he-IL" sz="1700" dirty="0"/>
              <a:t>כדי לקבל את המשכנתא עליכם לפנות לאחד </a:t>
            </a:r>
            <a:r>
              <a:rPr lang="he-IL" sz="1700" b="1" dirty="0">
                <a:solidFill>
                  <a:srgbClr val="C00000"/>
                </a:solidFill>
              </a:rPr>
              <a:t>מהבנקים למשכנתאות.</a:t>
            </a:r>
          </a:p>
        </p:txBody>
      </p:sp>
    </p:spTree>
    <p:extLst>
      <p:ext uri="{BB962C8B-B14F-4D97-AF65-F5344CB8AC3E}">
        <p14:creationId xmlns:p14="http://schemas.microsoft.com/office/powerpoint/2010/main" val="144624634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-142613" y="-1634590"/>
            <a:ext cx="9517348" cy="2865184"/>
            <a:chOff x="-142613" y="-1634590"/>
            <a:chExt cx="9517348" cy="2865184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374735" cy="1230594"/>
            </a:xfrm>
            <a:prstGeom prst="rect">
              <a:avLst/>
            </a:prstGeom>
            <a:solidFill>
              <a:srgbClr val="005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2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152" t="-57853" r="24205" b="57788"/>
            <a:stretch/>
          </p:blipFill>
          <p:spPr>
            <a:xfrm>
              <a:off x="-142613" y="-1634590"/>
              <a:ext cx="9517348" cy="2858984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 flipV="1">
            <a:off x="0" y="6793908"/>
            <a:ext cx="12192000" cy="640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Rectangle 10"/>
          <p:cNvSpPr/>
          <p:nvPr/>
        </p:nvSpPr>
        <p:spPr>
          <a:xfrm>
            <a:off x="6418983" y="572320"/>
            <a:ext cx="2930610" cy="7355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</a:pPr>
            <a:r>
              <a:rPr lang="he-IL" sz="4400" b="1" dirty="0">
                <a:solidFill>
                  <a:schemeClr val="bg1"/>
                </a:solidFill>
                <a:latin typeface="Arial" panose="020B0604020202020204" pitchFamily="34" charset="0"/>
              </a:rPr>
              <a:t>הסכם המכר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13735" y="2100079"/>
            <a:ext cx="7474025" cy="329320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r>
              <a:rPr lang="he-IL" sz="2600" dirty="0"/>
              <a:t>חוזה המכר </a:t>
            </a:r>
            <a:r>
              <a:rPr lang="he-IL" sz="2600" b="1" dirty="0">
                <a:solidFill>
                  <a:srgbClr val="C00000"/>
                </a:solidFill>
              </a:rPr>
              <a:t>נבדק ומאושר </a:t>
            </a:r>
            <a:r>
              <a:rPr lang="he-IL" sz="2600" dirty="0"/>
              <a:t>על ידי משרד הבינוי והשיכון, בכל האמור לעמידה בחוק המכר דירות ובתנאי המכרז. </a:t>
            </a:r>
          </a:p>
          <a:p>
            <a:pPr marL="457200" indent="-45720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endParaRPr lang="he-IL" sz="2600" dirty="0"/>
          </a:p>
          <a:p>
            <a:pPr marL="457200" indent="-45720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r>
              <a:rPr lang="he-IL" sz="2600" dirty="0"/>
              <a:t>תנאי המכרז כוללים את התחייבות הקבלן לגודלי הדירות, למפרט הטכני וללוח הזמנים מול משרד הבינוי והשיכון שאותו אוכף המשרד. </a:t>
            </a:r>
          </a:p>
          <a:p>
            <a:pPr marL="457200" indent="-457200" algn="r" rtl="1">
              <a:buClr>
                <a:srgbClr val="0054A5"/>
              </a:buClr>
              <a:buFont typeface="Arial" panose="020B0604020202020204" pitchFamily="34" charset="0"/>
              <a:buChar char="•"/>
            </a:pPr>
            <a:endParaRPr lang="he-IL" sz="2600" dirty="0"/>
          </a:p>
        </p:txBody>
      </p:sp>
    </p:spTree>
    <p:extLst>
      <p:ext uri="{BB962C8B-B14F-4D97-AF65-F5344CB8AC3E}">
        <p14:creationId xmlns:p14="http://schemas.microsoft.com/office/powerpoint/2010/main" val="356902204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 advTm="2000">
        <p159:morph option="byObject"/>
      </p:transition>
    </mc:Choice>
    <mc:Fallback>
      <p:transition spd="slow" advTm="2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1334</TotalTime>
  <Words>504</Words>
  <Application>Microsoft Office PowerPoint</Application>
  <PresentationFormat>Widescreen</PresentationFormat>
  <Paragraphs>91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</dc:creator>
  <cp:lastModifiedBy>Hila Halperin</cp:lastModifiedBy>
  <cp:revision>96</cp:revision>
  <dcterms:created xsi:type="dcterms:W3CDTF">2016-11-29T11:08:41Z</dcterms:created>
  <dcterms:modified xsi:type="dcterms:W3CDTF">2017-11-08T08:37:43Z</dcterms:modified>
</cp:coreProperties>
</file>